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3" r:id="rId4"/>
    <p:sldId id="265" r:id="rId5"/>
    <p:sldId id="266" r:id="rId6"/>
    <p:sldId id="264" r:id="rId7"/>
    <p:sldId id="261" r:id="rId8"/>
    <p:sldId id="268" r:id="rId9"/>
    <p:sldId id="269" r:id="rId10"/>
    <p:sldId id="267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600" dirty="0"/>
            <a:t>3 levels of reading             </a:t>
          </a:r>
        </a:p>
        <a:p>
          <a:r>
            <a:rPr lang="en-US" sz="1300" dirty="0"/>
            <a:t>( 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100" dirty="0"/>
            <a:t>SUPRA-LEXICAL </a:t>
          </a:r>
        </a:p>
        <a:p>
          <a:r>
            <a:rPr lang="en-US" sz="1100" dirty="0"/>
            <a:t>Reading Comprehension</a:t>
          </a:r>
        </a:p>
        <a:p>
          <a:r>
            <a:rPr lang="en-US" sz="1100" dirty="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 dirty="0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100" b="0" dirty="0"/>
            <a:t>SUB-LEXICAL </a:t>
          </a:r>
        </a:p>
        <a:p>
          <a:r>
            <a:rPr lang="en-US" sz="11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 dirty="0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100" b="0" dirty="0">
              <a:solidFill>
                <a:srgbClr val="FF0000"/>
              </a:solidFill>
            </a:rPr>
            <a:t>LEXICAL </a:t>
          </a:r>
        </a:p>
        <a:p>
          <a:r>
            <a:rPr lang="en-US" sz="1100" b="0" dirty="0">
              <a:solidFill>
                <a:srgbClr val="FF0000"/>
              </a:solidFill>
            </a:rPr>
            <a:t>Decoding (phonics), </a:t>
          </a:r>
        </a:p>
        <a:p>
          <a:r>
            <a:rPr lang="en-US" sz="1100" b="0" dirty="0"/>
            <a:t>encoding (spelling), </a:t>
          </a:r>
        </a:p>
        <a:p>
          <a:r>
            <a:rPr lang="en-US" sz="1100" b="0" dirty="0"/>
            <a:t>Fluency (rate &amp; accuracy)</a:t>
          </a:r>
        </a:p>
        <a:p>
          <a:r>
            <a:rPr lang="en-US" sz="1100" b="0" dirty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 dirty="0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32841" custScaleY="1386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32540" custScaleY="231306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36488" custScaleY="1619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4220F6FF-429B-4535-8FC3-52650AA24F4C}" type="presOf" srcId="{6217EBD4-8170-405D-8158-1EF3A41B4914}" destId="{28320938-F21F-4404-BBDD-38EDA2A327FF}" srcOrd="1" destOrd="0" presId="urn:microsoft.com/office/officeart/2008/layout/HorizontalMultiLevelHierarchy"/>
    <dgm:cxn modelId="{023DCA5D-8B1B-4EFB-90D4-FD13BA829DB2}" type="presOf" srcId="{B663D090-B03F-4F9A-941E-619F8D94A39B}" destId="{3ED88CC3-9BC8-4C97-B046-C3D963CDFA6C}" srcOrd="0" destOrd="0" presId="urn:microsoft.com/office/officeart/2008/layout/HorizontalMultiLevelHierarchy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490F756A-1A0D-46CB-99DD-F32992D0E533}" type="presOf" srcId="{6217EBD4-8170-405D-8158-1EF3A41B4914}" destId="{05EC41E2-4000-4086-8955-EC377B506794}" srcOrd="0" destOrd="0" presId="urn:microsoft.com/office/officeart/2008/layout/HorizontalMultiLevelHierarchy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93E73023-CF96-4A46-B35C-AE7F31310CD9}" type="presOf" srcId="{F6AC9704-BFEC-4DAF-AA98-A40F9EB681A3}" destId="{B0E3A2D9-666D-42C6-8E3B-4C27D195BE55}" srcOrd="0" destOrd="0" presId="urn:microsoft.com/office/officeart/2008/layout/HorizontalMultiLevelHierarchy"/>
    <dgm:cxn modelId="{829D2C28-AFE3-4FFB-AFBE-1177F2F6E7E3}" type="presOf" srcId="{F547E950-01BD-46E0-AA42-23FABDEA3C7F}" destId="{62442DAF-9643-4759-A8AE-B987FAD4E5ED}" srcOrd="0" destOrd="0" presId="urn:microsoft.com/office/officeart/2008/layout/HorizontalMultiLevelHierarchy"/>
    <dgm:cxn modelId="{339A170E-DB62-465A-B0B2-057AA12AB4DF}" type="presOf" srcId="{361649CB-E735-4A98-A180-052C6E9906A1}" destId="{4B53B803-6786-4C39-ABD6-C1536483CAA2}" srcOrd="0" destOrd="0" presId="urn:microsoft.com/office/officeart/2008/layout/HorizontalMultiLevelHierarchy"/>
    <dgm:cxn modelId="{51929111-C0C1-4AAB-B101-A96AE678AE02}" type="presOf" srcId="{F6AC9704-BFEC-4DAF-AA98-A40F9EB681A3}" destId="{4DD5A02E-2F87-4F9C-8633-9C89D954AD45}" srcOrd="1" destOrd="0" presId="urn:microsoft.com/office/officeart/2008/layout/HorizontalMultiLevelHierarchy"/>
    <dgm:cxn modelId="{054D5556-D1DF-4D62-99E7-8070FA433053}" type="presOf" srcId="{5B859122-0274-4ECE-AEEE-42BCD0CD6D55}" destId="{30A2ABA3-7FAC-48D9-A7DD-54DAF2FE2007}" srcOrd="0" destOrd="0" presId="urn:microsoft.com/office/officeart/2008/layout/HorizontalMultiLevelHierarchy"/>
    <dgm:cxn modelId="{96C6CEA2-AF76-41E5-BB43-7CFE0D423B9B}" type="presOf" srcId="{640ADFDC-166F-4AD7-9EFF-F8D3A74865D1}" destId="{407C8A26-2209-46BE-9348-3343353083F3}" srcOrd="1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694C86C7-707B-4B37-A650-6A4A496FE802}" type="presOf" srcId="{640ADFDC-166F-4AD7-9EFF-F8D3A74865D1}" destId="{05C59A4A-CB1A-4059-8C91-67938F179B8D}" srcOrd="0" destOrd="0" presId="urn:microsoft.com/office/officeart/2008/layout/HorizontalMultiLevelHierarchy"/>
    <dgm:cxn modelId="{D8069B06-571B-4C4A-AE11-A0A0305AB6E8}" type="presOf" srcId="{AFEE84F8-F8DD-466C-8FA9-A26C4401ECEC}" destId="{531D646A-E8C9-4B95-80AC-DC2645967F14}" srcOrd="0" destOrd="0" presId="urn:microsoft.com/office/officeart/2008/layout/HorizontalMultiLevelHierarchy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D34E173F-EE85-4529-9B63-1E57734E9DA8}" type="presParOf" srcId="{30A2ABA3-7FAC-48D9-A7DD-54DAF2FE2007}" destId="{3EB8A368-12B8-4876-BC54-9A1625D4AC51}" srcOrd="0" destOrd="0" presId="urn:microsoft.com/office/officeart/2008/layout/HorizontalMultiLevelHierarchy"/>
    <dgm:cxn modelId="{EAEB3531-1163-44A3-9090-C514314FB196}" type="presParOf" srcId="{3EB8A368-12B8-4876-BC54-9A1625D4AC51}" destId="{3ED88CC3-9BC8-4C97-B046-C3D963CDFA6C}" srcOrd="0" destOrd="0" presId="urn:microsoft.com/office/officeart/2008/layout/HorizontalMultiLevelHierarchy"/>
    <dgm:cxn modelId="{946ADF11-1A5E-4047-841D-1103E728FFD1}" type="presParOf" srcId="{3EB8A368-12B8-4876-BC54-9A1625D4AC51}" destId="{0D10190F-34B5-44C6-B167-83C126FF1F09}" srcOrd="1" destOrd="0" presId="urn:microsoft.com/office/officeart/2008/layout/HorizontalMultiLevelHierarchy"/>
    <dgm:cxn modelId="{081CA02B-623B-4770-92BC-4E7230A47D77}" type="presParOf" srcId="{0D10190F-34B5-44C6-B167-83C126FF1F09}" destId="{05C59A4A-CB1A-4059-8C91-67938F179B8D}" srcOrd="0" destOrd="0" presId="urn:microsoft.com/office/officeart/2008/layout/HorizontalMultiLevelHierarchy"/>
    <dgm:cxn modelId="{772372A7-9097-4A31-B5C7-525A8072FC7E}" type="presParOf" srcId="{05C59A4A-CB1A-4059-8C91-67938F179B8D}" destId="{407C8A26-2209-46BE-9348-3343353083F3}" srcOrd="0" destOrd="0" presId="urn:microsoft.com/office/officeart/2008/layout/HorizontalMultiLevelHierarchy"/>
    <dgm:cxn modelId="{F2616C3F-470D-4C5F-B3D7-53C9FC795D0C}" type="presParOf" srcId="{0D10190F-34B5-44C6-B167-83C126FF1F09}" destId="{EF1BAF91-7F29-427D-9E10-6A5C4A3B3A30}" srcOrd="1" destOrd="0" presId="urn:microsoft.com/office/officeart/2008/layout/HorizontalMultiLevelHierarchy"/>
    <dgm:cxn modelId="{A7AC76A4-AAB0-4E9C-955A-D5FA3610BC4F}" type="presParOf" srcId="{EF1BAF91-7F29-427D-9E10-6A5C4A3B3A30}" destId="{531D646A-E8C9-4B95-80AC-DC2645967F14}" srcOrd="0" destOrd="0" presId="urn:microsoft.com/office/officeart/2008/layout/HorizontalMultiLevelHierarchy"/>
    <dgm:cxn modelId="{E38B0DF8-6F0D-432C-82F4-96435F1F060A}" type="presParOf" srcId="{EF1BAF91-7F29-427D-9E10-6A5C4A3B3A30}" destId="{2DF6DC82-83B1-4C98-BE41-EFC674DCE63F}" srcOrd="1" destOrd="0" presId="urn:microsoft.com/office/officeart/2008/layout/HorizontalMultiLevelHierarchy"/>
    <dgm:cxn modelId="{D646C3DB-F742-4B07-823E-03307083000E}" type="presParOf" srcId="{0D10190F-34B5-44C6-B167-83C126FF1F09}" destId="{05EC41E2-4000-4086-8955-EC377B506794}" srcOrd="2" destOrd="0" presId="urn:microsoft.com/office/officeart/2008/layout/HorizontalMultiLevelHierarchy"/>
    <dgm:cxn modelId="{95DF65A2-496A-4566-978A-18A94D122B3E}" type="presParOf" srcId="{05EC41E2-4000-4086-8955-EC377B506794}" destId="{28320938-F21F-4404-BBDD-38EDA2A327FF}" srcOrd="0" destOrd="0" presId="urn:microsoft.com/office/officeart/2008/layout/HorizontalMultiLevelHierarchy"/>
    <dgm:cxn modelId="{114A5A63-8C09-461A-B24E-BF6D1F33A47B}" type="presParOf" srcId="{0D10190F-34B5-44C6-B167-83C126FF1F09}" destId="{9EBDFA70-BF19-4A2C-A649-C15BBBF7CDA1}" srcOrd="3" destOrd="0" presId="urn:microsoft.com/office/officeart/2008/layout/HorizontalMultiLevelHierarchy"/>
    <dgm:cxn modelId="{DCAA6AD0-9548-4F39-9F41-519C4949190F}" type="presParOf" srcId="{9EBDFA70-BF19-4A2C-A649-C15BBBF7CDA1}" destId="{62442DAF-9643-4759-A8AE-B987FAD4E5ED}" srcOrd="0" destOrd="0" presId="urn:microsoft.com/office/officeart/2008/layout/HorizontalMultiLevelHierarchy"/>
    <dgm:cxn modelId="{24B4F0C1-B138-4826-81F7-588F61163B12}" type="presParOf" srcId="{9EBDFA70-BF19-4A2C-A649-C15BBBF7CDA1}" destId="{D0C6CF2D-675A-494F-9A23-AB42882741F9}" srcOrd="1" destOrd="0" presId="urn:microsoft.com/office/officeart/2008/layout/HorizontalMultiLevelHierarchy"/>
    <dgm:cxn modelId="{434232FD-F330-41E4-9E9D-C932B12C1E21}" type="presParOf" srcId="{0D10190F-34B5-44C6-B167-83C126FF1F09}" destId="{B0E3A2D9-666D-42C6-8E3B-4C27D195BE55}" srcOrd="4" destOrd="0" presId="urn:microsoft.com/office/officeart/2008/layout/HorizontalMultiLevelHierarchy"/>
    <dgm:cxn modelId="{38B6B817-CAED-49D5-8886-589F9C2D032E}" type="presParOf" srcId="{B0E3A2D9-666D-42C6-8E3B-4C27D195BE55}" destId="{4DD5A02E-2F87-4F9C-8633-9C89D954AD45}" srcOrd="0" destOrd="0" presId="urn:microsoft.com/office/officeart/2008/layout/HorizontalMultiLevelHierarchy"/>
    <dgm:cxn modelId="{0D4194D7-93B8-4C34-A0A0-2CBE02413BED}" type="presParOf" srcId="{0D10190F-34B5-44C6-B167-83C126FF1F09}" destId="{3519DC41-73CF-4FCC-8E88-AAAEC19925A4}" srcOrd="5" destOrd="0" presId="urn:microsoft.com/office/officeart/2008/layout/HorizontalMultiLevelHierarchy"/>
    <dgm:cxn modelId="{5944B7F3-C474-4B4B-BA52-4070187DA706}" type="presParOf" srcId="{3519DC41-73CF-4FCC-8E88-AAAEC19925A4}" destId="{4B53B803-6786-4C39-ABD6-C1536483CAA2}" srcOrd="0" destOrd="0" presId="urn:microsoft.com/office/officeart/2008/layout/HorizontalMultiLevelHierarchy"/>
    <dgm:cxn modelId="{A0260FA1-4D0D-43F5-916A-88553C5245C4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681921" y="2286000"/>
          <a:ext cx="514814" cy="1647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07" y="0"/>
              </a:lnTo>
              <a:lnTo>
                <a:pt x="257407" y="1647985"/>
              </a:lnTo>
              <a:lnTo>
                <a:pt x="514814" y="1647985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6165" y="3066829"/>
        <a:ext cx="86326" cy="86326"/>
      </dsp:txXfrm>
    </dsp:sp>
    <dsp:sp modelId="{05EC41E2-4000-4086-8955-EC377B506794}">
      <dsp:nvSpPr>
        <dsp:cNvPr id="0" name=""/>
        <dsp:cNvSpPr/>
      </dsp:nvSpPr>
      <dsp:spPr>
        <a:xfrm>
          <a:off x="2681921" y="2185371"/>
          <a:ext cx="524003" cy="100628"/>
        </a:xfrm>
        <a:custGeom>
          <a:avLst/>
          <a:gdLst/>
          <a:ahLst/>
          <a:cxnLst/>
          <a:rect l="0" t="0" r="0" b="0"/>
          <a:pathLst>
            <a:path>
              <a:moveTo>
                <a:pt x="0" y="100628"/>
              </a:moveTo>
              <a:lnTo>
                <a:pt x="262001" y="100628"/>
              </a:lnTo>
              <a:lnTo>
                <a:pt x="262001" y="0"/>
              </a:lnTo>
              <a:lnTo>
                <a:pt x="524003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930584" y="2222346"/>
        <a:ext cx="26678" cy="26678"/>
      </dsp:txXfrm>
    </dsp:sp>
    <dsp:sp modelId="{05C59A4A-CB1A-4059-8C91-67938F179B8D}">
      <dsp:nvSpPr>
        <dsp:cNvPr id="0" name=""/>
        <dsp:cNvSpPr/>
      </dsp:nvSpPr>
      <dsp:spPr>
        <a:xfrm>
          <a:off x="2681921" y="546583"/>
          <a:ext cx="514814" cy="1739416"/>
        </a:xfrm>
        <a:custGeom>
          <a:avLst/>
          <a:gdLst/>
          <a:ahLst/>
          <a:cxnLst/>
          <a:rect l="0" t="0" r="0" b="0"/>
          <a:pathLst>
            <a:path>
              <a:moveTo>
                <a:pt x="0" y="1739416"/>
              </a:moveTo>
              <a:lnTo>
                <a:pt x="257407" y="1739416"/>
              </a:lnTo>
              <a:lnTo>
                <a:pt x="257407" y="0"/>
              </a:lnTo>
              <a:lnTo>
                <a:pt x="514814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3978" y="1370941"/>
        <a:ext cx="90700" cy="90700"/>
      </dsp:txXfrm>
    </dsp:sp>
    <dsp:sp modelId="{3ED88CC3-9BC8-4C97-B046-C3D963CDFA6C}">
      <dsp:nvSpPr>
        <dsp:cNvPr id="0" name=""/>
        <dsp:cNvSpPr/>
      </dsp:nvSpPr>
      <dsp:spPr>
        <a:xfrm rot="16200000">
          <a:off x="172859" y="1842141"/>
          <a:ext cx="4130407" cy="887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3 levels of reading      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( how reading skills are acquired)</a:t>
          </a:r>
        </a:p>
      </dsp:txBody>
      <dsp:txXfrm rot="16200000">
        <a:off x="172859" y="1842141"/>
        <a:ext cx="4130407" cy="887716"/>
      </dsp:txXfrm>
    </dsp:sp>
    <dsp:sp modelId="{531D646A-E8C9-4B95-80AC-DC2645967F14}">
      <dsp:nvSpPr>
        <dsp:cNvPr id="0" name=""/>
        <dsp:cNvSpPr/>
      </dsp:nvSpPr>
      <dsp:spPr>
        <a:xfrm>
          <a:off x="3196735" y="2411"/>
          <a:ext cx="3419420" cy="1088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SUPRA-LEXICAL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Reading 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Listening Comprehension</a:t>
          </a:r>
        </a:p>
      </dsp:txBody>
      <dsp:txXfrm>
        <a:off x="3196735" y="2411"/>
        <a:ext cx="3419420" cy="1088345"/>
      </dsp:txXfrm>
    </dsp:sp>
    <dsp:sp modelId="{62442DAF-9643-4759-A8AE-B987FAD4E5ED}">
      <dsp:nvSpPr>
        <dsp:cNvPr id="0" name=""/>
        <dsp:cNvSpPr/>
      </dsp:nvSpPr>
      <dsp:spPr>
        <a:xfrm>
          <a:off x="3205925" y="1277753"/>
          <a:ext cx="3411672" cy="18152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Decoding (phonics),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encoding (spelling),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Fluency (rate &amp; accuracy)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vocabulary knowledge</a:t>
          </a:r>
        </a:p>
      </dsp:txBody>
      <dsp:txXfrm>
        <a:off x="3205925" y="1277753"/>
        <a:ext cx="3411672" cy="1815237"/>
      </dsp:txXfrm>
    </dsp:sp>
    <dsp:sp modelId="{4B53B803-6786-4C39-ABD6-C1536483CAA2}">
      <dsp:nvSpPr>
        <dsp:cNvPr id="0" name=""/>
        <dsp:cNvSpPr/>
      </dsp:nvSpPr>
      <dsp:spPr>
        <a:xfrm>
          <a:off x="3196735" y="3298382"/>
          <a:ext cx="3513296" cy="12712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SUB-LEXICAL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Phonological Awareness, Rapid Naming, Working Memory, (Attention Processes), Orthographic Processing</a:t>
          </a:r>
        </a:p>
      </dsp:txBody>
      <dsp:txXfrm>
        <a:off x="3196735" y="3298382"/>
        <a:ext cx="3513296" cy="127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569B09-200E-456D-ADDB-889693978021}" type="datetimeFigureOut">
              <a:rPr lang="en-US" smtClean="0"/>
              <a:pPr/>
              <a:t>1/21/2013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writethink.org/files/resources/interactives/essaymap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lastic.com/librarians/ab/booktalks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Wednesday </a:t>
            </a:r>
            <a:r>
              <a:rPr lang="en-US" dirty="0" smtClean="0"/>
              <a:t>1-23-13</a:t>
            </a:r>
            <a:endParaRPr lang="en-US" dirty="0" smtClean="0"/>
          </a:p>
          <a:p>
            <a:r>
              <a:rPr lang="en-US" dirty="0" smtClean="0"/>
              <a:t>Reading: </a:t>
            </a:r>
            <a:r>
              <a:rPr lang="en-US" dirty="0" smtClean="0"/>
              <a:t>word analysis and decoding</a:t>
            </a:r>
            <a:endParaRPr lang="en-US" dirty="0" smtClean="0"/>
          </a:p>
          <a:p>
            <a:r>
              <a:rPr lang="en-US" dirty="0" smtClean="0"/>
              <a:t>Writing: </a:t>
            </a:r>
            <a:r>
              <a:rPr lang="en-US" dirty="0" smtClean="0"/>
              <a:t>writing process</a:t>
            </a:r>
            <a:endParaRPr lang="en-US" dirty="0" smtClean="0"/>
          </a:p>
          <a:p>
            <a:r>
              <a:rPr lang="en-US" dirty="0" smtClean="0"/>
              <a:t>Assessment: </a:t>
            </a:r>
            <a:r>
              <a:rPr lang="en-US" dirty="0" smtClean="0"/>
              <a:t>decoding assessments</a:t>
            </a:r>
            <a:endParaRPr lang="en-US" dirty="0" smtClean="0"/>
          </a:p>
          <a:p>
            <a:r>
              <a:rPr lang="en-US" dirty="0" smtClean="0"/>
              <a:t>Readings for today: Atwell Ch </a:t>
            </a:r>
            <a:r>
              <a:rPr lang="en-US" dirty="0" smtClean="0"/>
              <a:t>5 </a:t>
            </a:r>
            <a:r>
              <a:rPr lang="en-US" dirty="0" smtClean="0"/>
              <a:t>&amp; </a:t>
            </a:r>
            <a:r>
              <a:rPr lang="en-US" dirty="0" smtClean="0"/>
              <a:t>6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Rdg</a:t>
            </a:r>
            <a:r>
              <a:rPr lang="en-US" dirty="0" smtClean="0"/>
              <a:t> 4402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Assessment: QPS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Fishbowl review QPS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– </a:t>
            </a:r>
            <a:r>
              <a:rPr lang="en-US" dirty="0" smtClean="0"/>
              <a:t>The Writing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6"/>
          <a:ext cx="8504238" cy="4901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Steps in the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Ways to go about this</a:t>
                      </a:r>
                      <a:endParaRPr lang="en-US" dirty="0"/>
                    </a:p>
                  </a:txBody>
                  <a:tcPr/>
                </a:tc>
              </a:tr>
              <a:tr h="1205175">
                <a:tc>
                  <a:txBody>
                    <a:bodyPr/>
                    <a:lstStyle/>
                    <a:p>
                      <a:r>
                        <a:rPr lang="en-US" dirty="0" smtClean="0"/>
                        <a:t>Brainstorm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Wordle (online)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Total Recall (Ipad)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Writer’s block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Writing flip chart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43623">
                <a:tc>
                  <a:txBody>
                    <a:bodyPr/>
                    <a:lstStyle/>
                    <a:p>
                      <a:r>
                        <a:rPr lang="en-US" dirty="0" smtClean="0"/>
                        <a:t>Plan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http://www.readwritethink.org/files/resources/interactives/essaymap/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Idiary (Ipad)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Revise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traits rubrics/story formation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Edit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COPS strategy/contextual</a:t>
                      </a:r>
                      <a:r>
                        <a:rPr lang="en-US" baseline="0" dirty="0" smtClean="0"/>
                        <a:t> conventions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Final Copy/Publish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r>
                        <a:rPr lang="en-US" baseline="0" dirty="0" smtClean="0"/>
                        <a:t> Book (ipad); foldables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Topic – choice (Atwell Ch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you think the role of the reading teacher is to teach comprehension strategies? Do this interfere with the reading zone as Atwell suggests – i.e. that students have “difficulty when they read from an efferent stance in an aesthetic text” and that you, “can’t carry information away from a story”? If the role of the reading teacher is not direct instruction, then what is his or her role?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News/Announcements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Upcoming </a:t>
            </a:r>
            <a:r>
              <a:rPr lang="en-US" dirty="0" smtClean="0"/>
              <a:t>assignments? Questions?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Atwell Ch </a:t>
            </a:r>
            <a:r>
              <a:rPr lang="en-US" dirty="0" smtClean="0"/>
              <a:t>5 </a:t>
            </a:r>
            <a:r>
              <a:rPr lang="en-US" dirty="0" smtClean="0"/>
              <a:t>- </a:t>
            </a:r>
            <a:r>
              <a:rPr lang="en-US" dirty="0" smtClean="0"/>
              <a:t>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Rosenblatt’s two modes of reading: Efferent v aesthetic reading – </a:t>
            </a:r>
          </a:p>
          <a:p>
            <a:pPr lvl="1"/>
            <a:r>
              <a:rPr lang="en-US" dirty="0" smtClean="0"/>
              <a:t>how do we fit both into our day? </a:t>
            </a:r>
          </a:p>
          <a:p>
            <a:pPr lvl="1"/>
            <a:r>
              <a:rPr lang="en-US" dirty="0" smtClean="0"/>
              <a:t>Are both needed?</a:t>
            </a:r>
          </a:p>
          <a:p>
            <a:pPr lvl="1"/>
            <a:r>
              <a:rPr lang="en-US" dirty="0" smtClean="0"/>
              <a:t>What about reading in the content areas?  </a:t>
            </a:r>
          </a:p>
          <a:p>
            <a:pPr>
              <a:buNone/>
            </a:pPr>
            <a:endParaRPr lang="en-US" dirty="0" smtClean="0"/>
          </a:p>
          <a:p>
            <a:pPr marL="274320" lvl="1">
              <a:buClr>
                <a:schemeClr val="accent1"/>
              </a:buClr>
              <a:buSzPct val="85000"/>
            </a:pPr>
            <a:r>
              <a:rPr lang="en-US" dirty="0" smtClean="0">
                <a:solidFill>
                  <a:schemeClr val="tx1"/>
                </a:solidFill>
              </a:rPr>
              <a:t>What are relevant v irrelevant bumps in the zone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marL="274320" lvl="1">
              <a:buClr>
                <a:schemeClr val="accent1"/>
              </a:buClr>
              <a:buSzPct val="85000"/>
            </a:pPr>
            <a:endParaRPr lang="en-US" dirty="0" smtClean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</a:pPr>
            <a:r>
              <a:rPr lang="en-US" dirty="0" smtClean="0">
                <a:solidFill>
                  <a:schemeClr val="tx1"/>
                </a:solidFill>
              </a:rPr>
              <a:t>What is comprehension? How do we comprehend if we aren’t taught to use the 7 strategies? Do you remember someone teaching you to comprehend? 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Atwell Ch 6 Book talks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 “its hard to make plans when you don’t know what your options are” (in response to Donald Graves assertion that good readers always have plans for the next book….) p 75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Atwell Book talk basics</a:t>
            </a:r>
          </a:p>
          <a:p>
            <a:pPr lvl="1"/>
            <a:r>
              <a:rPr lang="en-US" dirty="0" smtClean="0"/>
              <a:t>No props</a:t>
            </a:r>
          </a:p>
          <a:p>
            <a:pPr lvl="1"/>
            <a:r>
              <a:rPr lang="en-US" dirty="0" smtClean="0"/>
              <a:t>Short, direct, enthusiastic endorsement (9-10)</a:t>
            </a:r>
          </a:p>
          <a:p>
            <a:pPr lvl="1"/>
            <a:r>
              <a:rPr lang="en-US" dirty="0" smtClean="0"/>
              <a:t>Break endorsement rule if book is new</a:t>
            </a:r>
          </a:p>
          <a:p>
            <a:pPr lvl="1"/>
            <a:r>
              <a:rPr lang="en-US" dirty="0" smtClean="0"/>
              <a:t>Hint at climax but never give away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Scholastic book </a:t>
            </a:r>
            <a:r>
              <a:rPr lang="en-US" dirty="0" smtClean="0"/>
              <a:t>talks online: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www.scholastic.com/librarians/ab/booktalks.htm</a:t>
            </a:r>
            <a:endParaRPr lang="en-US" dirty="0" smtClean="0"/>
          </a:p>
          <a:p>
            <a:r>
              <a:rPr lang="en-US" dirty="0" smtClean="0"/>
              <a:t>Patricia </a:t>
            </a:r>
            <a:r>
              <a:rPr lang="en-US" dirty="0" smtClean="0"/>
              <a:t>Polacco</a:t>
            </a:r>
            <a:r>
              <a:rPr lang="en-US" dirty="0" smtClean="0"/>
              <a:t> – multi-book talk demo by Kary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Reading Works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115634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 – </a:t>
            </a:r>
            <a:r>
              <a:rPr lang="en-US" dirty="0" smtClean="0"/>
              <a:t>Lexical Skills – Word Analysis &amp; Decoding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Understanding Phonics</a:t>
            </a:r>
          </a:p>
          <a:p>
            <a:pPr lvl="2"/>
            <a:r>
              <a:rPr lang="en-US" dirty="0" smtClean="0"/>
              <a:t>Video: The Word Bottleneck </a:t>
            </a:r>
          </a:p>
          <a:p>
            <a:pPr lvl="2"/>
            <a:r>
              <a:rPr lang="en-US" dirty="0" smtClean="0"/>
              <a:t>Fry High Frequency Words</a:t>
            </a:r>
          </a:p>
          <a:p>
            <a:pPr lvl="2"/>
            <a:r>
              <a:rPr lang="en-US" dirty="0" smtClean="0"/>
              <a:t>6 syllable types: </a:t>
            </a:r>
          </a:p>
          <a:p>
            <a:pPr lvl="3"/>
            <a:r>
              <a:rPr lang="en-US" dirty="0" smtClean="0"/>
              <a:t>VC - closed</a:t>
            </a:r>
          </a:p>
          <a:p>
            <a:pPr lvl="3"/>
            <a:r>
              <a:rPr lang="en-US" dirty="0" smtClean="0"/>
              <a:t>CV - open</a:t>
            </a:r>
          </a:p>
          <a:p>
            <a:pPr lvl="3"/>
            <a:r>
              <a:rPr lang="en-US" dirty="0" smtClean="0"/>
              <a:t>CVe</a:t>
            </a:r>
            <a:r>
              <a:rPr lang="en-US" dirty="0" smtClean="0"/>
              <a:t> – final e</a:t>
            </a:r>
          </a:p>
          <a:p>
            <a:pPr lvl="3"/>
            <a:r>
              <a:rPr lang="en-US" dirty="0" smtClean="0"/>
              <a:t>CVVC – double vowels</a:t>
            </a:r>
          </a:p>
          <a:p>
            <a:pPr lvl="3"/>
            <a:r>
              <a:rPr lang="en-US" dirty="0" smtClean="0"/>
              <a:t>Vr</a:t>
            </a:r>
            <a:r>
              <a:rPr lang="en-US" dirty="0" smtClean="0"/>
              <a:t> – r-controlled</a:t>
            </a:r>
          </a:p>
          <a:p>
            <a:pPr lvl="3"/>
            <a:r>
              <a:rPr lang="en-US" dirty="0" smtClean="0"/>
              <a:t>final stable syllable: Le, </a:t>
            </a:r>
            <a:r>
              <a:rPr lang="en-US" dirty="0" smtClean="0"/>
              <a:t>tion</a:t>
            </a:r>
            <a:r>
              <a:rPr lang="en-US" dirty="0" smtClean="0"/>
              <a:t>, </a:t>
            </a:r>
            <a:r>
              <a:rPr lang="en-US" dirty="0" smtClean="0"/>
              <a:t>sion</a:t>
            </a:r>
            <a:r>
              <a:rPr lang="en-US" dirty="0" smtClean="0"/>
              <a:t> etc. </a:t>
            </a:r>
          </a:p>
          <a:p>
            <a:pPr lvl="2"/>
            <a:r>
              <a:rPr lang="en-US" dirty="0" smtClean="0"/>
              <a:t>TRC phonics lesson sequence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R- Lexical Skills – Word Analysis &amp; Decoding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Phonics Instruction</a:t>
            </a:r>
          </a:p>
          <a:p>
            <a:pPr lvl="1"/>
            <a:r>
              <a:rPr lang="en-US" dirty="0" smtClean="0"/>
              <a:t>Synthetic Phonics</a:t>
            </a:r>
          </a:p>
          <a:p>
            <a:pPr lvl="2"/>
            <a:r>
              <a:rPr lang="en-US" dirty="0" smtClean="0"/>
              <a:t>Seeing Stars – nonsense words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Analytic Phonics</a:t>
            </a:r>
          </a:p>
          <a:p>
            <a:pPr lvl="2"/>
            <a:r>
              <a:rPr lang="en-US" dirty="0" smtClean="0"/>
              <a:t>Making 20 </a:t>
            </a:r>
          </a:p>
          <a:p>
            <a:pPr lvl="2"/>
            <a:r>
              <a:rPr lang="en-US" dirty="0" smtClean="0"/>
              <a:t>Word Sorting </a:t>
            </a:r>
          </a:p>
          <a:p>
            <a:pPr lvl="3"/>
            <a:r>
              <a:rPr lang="en-US" dirty="0" smtClean="0"/>
              <a:t>Video</a:t>
            </a:r>
          </a:p>
          <a:p>
            <a:pPr lvl="3"/>
            <a:r>
              <a:rPr lang="en-US" dirty="0" smtClean="0"/>
              <a:t>Words their way</a:t>
            </a:r>
          </a:p>
          <a:p>
            <a:pPr lvl="2"/>
            <a:r>
              <a:rPr lang="en-US" dirty="0" smtClean="0"/>
              <a:t>Making Words</a:t>
            </a:r>
          </a:p>
          <a:p>
            <a:pPr lvl="3"/>
            <a:r>
              <a:rPr lang="en-US" dirty="0" smtClean="0"/>
              <a:t>Readwritethink</a:t>
            </a:r>
            <a:r>
              <a:rPr lang="en-US" dirty="0" smtClean="0"/>
              <a:t> script</a:t>
            </a:r>
          </a:p>
          <a:p>
            <a:pPr lvl="3">
              <a:buNone/>
            </a:pPr>
            <a:endParaRPr lang="en-US" dirty="0" smtClean="0"/>
          </a:p>
          <a:p>
            <a:pPr lvl="1"/>
            <a:r>
              <a:rPr lang="en-US" dirty="0" smtClean="0"/>
              <a:t>Embedded Phonics</a:t>
            </a:r>
          </a:p>
          <a:p>
            <a:pPr lvl="2"/>
            <a:r>
              <a:rPr lang="en-US" dirty="0" smtClean="0"/>
              <a:t>Big book with post-it notes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R- Lexical Skills – Word Analysis &amp; Decoding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High Frequency Sight Words</a:t>
            </a:r>
          </a:p>
          <a:p>
            <a:pPr lvl="2"/>
            <a:r>
              <a:rPr lang="en-US" dirty="0" smtClean="0"/>
              <a:t>Fry Bingo/</a:t>
            </a:r>
            <a:r>
              <a:rPr lang="en-US" dirty="0" smtClean="0"/>
              <a:t>Wordo</a:t>
            </a:r>
            <a:endParaRPr lang="en-US" dirty="0" smtClean="0"/>
          </a:p>
          <a:p>
            <a:pPr lvl="2"/>
            <a:r>
              <a:rPr lang="en-US" dirty="0" smtClean="0"/>
              <a:t>Word Wall Chants/Games</a:t>
            </a:r>
          </a:p>
          <a:p>
            <a:pPr lvl="2"/>
            <a:r>
              <a:rPr lang="en-US" dirty="0" smtClean="0"/>
              <a:t>Fry Rock Paper Scissors</a:t>
            </a:r>
          </a:p>
          <a:p>
            <a:pPr lvl="2"/>
            <a:r>
              <a:rPr lang="en-US" dirty="0" smtClean="0"/>
              <a:t>Fry Dice</a:t>
            </a:r>
          </a:p>
          <a:p>
            <a:pPr lvl="2"/>
            <a:r>
              <a:rPr lang="en-US" dirty="0" smtClean="0"/>
              <a:t>Fry Scroll – </a:t>
            </a:r>
            <a:r>
              <a:rPr lang="en-US" dirty="0" smtClean="0"/>
              <a:t>Ipad </a:t>
            </a:r>
            <a:r>
              <a:rPr lang="en-US" dirty="0" smtClean="0"/>
              <a:t>application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158</TotalTime>
  <Words>519</Words>
  <Application>Microsoft Office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Rdg 4402</vt:lpstr>
      <vt:lpstr>Journal Topic – choice (Atwell Ch 3)</vt:lpstr>
      <vt:lpstr>Class News/Announcements</vt:lpstr>
      <vt:lpstr>Atwell Ch 5 - Comprehension</vt:lpstr>
      <vt:lpstr>Atwell Ch 6 Book talks</vt:lpstr>
      <vt:lpstr>How Reading Works</vt:lpstr>
      <vt:lpstr>R – Lexical Skills – Word Analysis &amp; Decoding</vt:lpstr>
      <vt:lpstr>R- Lexical Skills – Word Analysis &amp; Decoding</vt:lpstr>
      <vt:lpstr>R- Lexical Skills – Word Analysis &amp; Decoding</vt:lpstr>
      <vt:lpstr>Assessment: QPS </vt:lpstr>
      <vt:lpstr>W – The Writing Process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Rdg 4402</dc:title>
  <dc:creator>Kary</dc:creator>
  <cp:lastModifiedBy>Kary</cp:lastModifiedBy>
  <cp:revision>16</cp:revision>
  <dcterms:created xsi:type="dcterms:W3CDTF">2013-01-11T21:31:46Z</dcterms:created>
  <dcterms:modified xsi:type="dcterms:W3CDTF">2013-01-21T16:57:26Z</dcterms:modified>
</cp:coreProperties>
</file>